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" roundtripDataSignature="AMtx7mjJ4fBhM/oY3kSaKT0b6/kxESfE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8" name="Google Shape;23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7" name="Google Shape;13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4" name="Google Shape;17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8" name="Google Shape;18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1" name="Google Shape;20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3" name="Google Shape;22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7.jpg"/><Relationship Id="rId5" Type="http://schemas.openxmlformats.org/officeDocument/2006/relationships/hyperlink" Target="https://cdn.pixabay.com/photo/2015/10/31/12/34/button-1015629_960_720.jpg" TargetMode="External"/><Relationship Id="rId6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hyperlink" Target="https://stock.adobe.com/co/search/images?k=estado+colombia&amp;search_type=usertyped&amp;asset_id=90205438" TargetMode="External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253350" y="1257300"/>
            <a:ext cx="3957549" cy="301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p1"/>
          <p:cNvGrpSpPr/>
          <p:nvPr/>
        </p:nvGrpSpPr>
        <p:grpSpPr>
          <a:xfrm>
            <a:off x="533017" y="1212769"/>
            <a:ext cx="6909926" cy="3859056"/>
            <a:chOff x="-42401" y="-24097"/>
            <a:chExt cx="6909926" cy="3859056"/>
          </a:xfrm>
        </p:grpSpPr>
        <p:pic>
          <p:nvPicPr>
            <p:cNvPr id="92" name="Google Shape;92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42719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 b="0" l="0" r="0" t="15950"/>
          <a:stretch/>
        </p:blipFill>
        <p:spPr>
          <a:xfrm>
            <a:off x="3925723" y="1346579"/>
            <a:ext cx="3402544" cy="318941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/>
          <p:nvPr/>
        </p:nvSpPr>
        <p:spPr>
          <a:xfrm>
            <a:off x="1829485" y="1426091"/>
            <a:ext cx="38788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 en Gestión de </a:t>
            </a:r>
            <a:r>
              <a:rPr b="1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egocios y </a:t>
            </a:r>
            <a:r>
              <a:rPr b="1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1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inanzas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1802981" y="4142509"/>
            <a:ext cx="43169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0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</p:txBody>
      </p:sp>
      <p:sp>
        <p:nvSpPr>
          <p:cNvPr id="97" name="Google Shape;97;p1"/>
          <p:cNvSpPr/>
          <p:nvPr/>
        </p:nvSpPr>
        <p:spPr>
          <a:xfrm>
            <a:off x="1089583" y="2770343"/>
            <a:ext cx="5442927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Análisis </a:t>
            </a:r>
            <a:r>
              <a:rPr b="1" lang="es-MX" sz="2800">
                <a:solidFill>
                  <a:schemeClr val="accent6"/>
                </a:solidFill>
              </a:rPr>
              <a:t>f</a:t>
            </a:r>
            <a:r>
              <a:rPr b="1" i="0" lang="es-MX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inanciero en la </a:t>
            </a:r>
            <a:r>
              <a:rPr b="1" lang="es-MX" sz="2800">
                <a:solidFill>
                  <a:schemeClr val="accent6"/>
                </a:solidFill>
              </a:rPr>
              <a:t>u</a:t>
            </a:r>
            <a:r>
              <a:rPr b="1" i="0" lang="es-MX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nidad </a:t>
            </a:r>
            <a:r>
              <a:rPr b="1" lang="es-MX" sz="2800">
                <a:solidFill>
                  <a:schemeClr val="accent6"/>
                </a:solidFill>
              </a:rPr>
              <a:t>p</a:t>
            </a:r>
            <a:r>
              <a:rPr b="1" i="0" lang="es-MX" sz="2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roductiva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1495483" y="409848"/>
            <a:ext cx="5009820" cy="426175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CF05_0_Video_Introduccion</a:t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8292539" y="777351"/>
            <a:ext cx="3867545" cy="301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b="1" i="0" lang="es-MX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Vídeo: Rotación de imágenes reales en movimiento + voz en off.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b="0" i="0" lang="es-MX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medida que la voz en off narra, se mostrarán los textos y rotación de imágenes reales (según lo sugerido en este ppt)</a:t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0"/>
          <p:cNvSpPr/>
          <p:nvPr/>
        </p:nvSpPr>
        <p:spPr>
          <a:xfrm>
            <a:off x="645244" y="4071279"/>
            <a:ext cx="6858000" cy="385128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10"/>
          <p:cNvGrpSpPr/>
          <p:nvPr/>
        </p:nvGrpSpPr>
        <p:grpSpPr>
          <a:xfrm>
            <a:off x="645242" y="49882"/>
            <a:ext cx="6858001" cy="3918800"/>
            <a:chOff x="-42401" y="-24097"/>
            <a:chExt cx="6909926" cy="3859056"/>
          </a:xfrm>
        </p:grpSpPr>
        <p:pic>
          <p:nvPicPr>
            <p:cNvPr id="244" name="Google Shape;244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10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42719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10"/>
          <p:cNvSpPr txBox="1"/>
          <p:nvPr/>
        </p:nvSpPr>
        <p:spPr>
          <a:xfrm>
            <a:off x="8292539" y="757634"/>
            <a:ext cx="3867545" cy="1272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Referencias de imágenes: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0"/>
          <p:cNvSpPr txBox="1"/>
          <p:nvPr/>
        </p:nvSpPr>
        <p:spPr>
          <a:xfrm>
            <a:off x="250913" y="0"/>
            <a:ext cx="22598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Animación</a:t>
            </a:r>
            <a:endParaRPr/>
          </a:p>
        </p:txBody>
      </p:sp>
      <p:sp>
        <p:nvSpPr>
          <p:cNvPr id="248" name="Google Shape;248;p10"/>
          <p:cNvSpPr/>
          <p:nvPr/>
        </p:nvSpPr>
        <p:spPr>
          <a:xfrm>
            <a:off x="905691" y="4635670"/>
            <a:ext cx="6096000" cy="808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¡</a:t>
            </a:r>
            <a:r>
              <a:rPr b="1"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Muchos éxitos</a:t>
            </a:r>
            <a:r>
              <a:rPr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pic>
        <p:nvPicPr>
          <p:cNvPr descr="Botón, Detener, Vamos, Para Presionar, Haga Clic En" id="249" name="Google Shape;24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4903" y="190389"/>
            <a:ext cx="4173828" cy="30904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0"/>
          <p:cNvSpPr/>
          <p:nvPr/>
        </p:nvSpPr>
        <p:spPr>
          <a:xfrm>
            <a:off x="8488923" y="4448696"/>
            <a:ext cx="346750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https://cdn.pixabay.com/photo/2015/10/31/12/34/button-1015629_960_720.jpg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descr="Botón, Detener, Vamos, Para Presionar, Haga Clic En" id="251" name="Google Shape;25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82559" y="3280858"/>
            <a:ext cx="1089750" cy="1039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stock.adobe.com/co/search/images?filters%5Bcontent_type%3Aphoto%5D=1&amp;filters%5Bcontent_type%3Aillustration%5D=1&amp;filters%5Bcontent_type%3Azip_vector%5D=1&amp;filters%5Bcontent_type%3Aimage%5D=1&amp;k=estado+colombia+finanzas&amp;order=relevance&amp;price%5B%24%5D=1&amp;safe_search=1&amp;search_page=1&amp;search_type=usertyped&amp;acp=&amp;aco=estado+colombia+finanzas&amp;get_facets=0&amp;asset_id=297699568 </a:t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645244" y="4071279"/>
            <a:ext cx="6858000" cy="385128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2"/>
          <p:cNvGrpSpPr/>
          <p:nvPr/>
        </p:nvGrpSpPr>
        <p:grpSpPr>
          <a:xfrm>
            <a:off x="980661" y="49882"/>
            <a:ext cx="6175514" cy="3918800"/>
            <a:chOff x="-42401" y="-24097"/>
            <a:chExt cx="6909926" cy="3859056"/>
          </a:xfrm>
        </p:grpSpPr>
        <p:pic>
          <p:nvPicPr>
            <p:cNvPr id="108" name="Google Shape;108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2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rgbClr val="42719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2"/>
          <p:cNvSpPr txBox="1"/>
          <p:nvPr/>
        </p:nvSpPr>
        <p:spPr>
          <a:xfrm>
            <a:off x="8292539" y="757634"/>
            <a:ext cx="3867545" cy="1272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Referencias de imágenes: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645244" y="4499794"/>
            <a:ext cx="713973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los últimos años las modificaciones en </a:t>
            </a:r>
            <a:r>
              <a:rPr b="0" i="0" lang="es-MX" sz="12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Colombia</a:t>
            </a:r>
            <a:r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acerca de la contabilidad y en consecuencia de las </a:t>
            </a:r>
            <a:r>
              <a:rPr b="0" i="0" lang="es-MX" sz="12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finanzas</a:t>
            </a:r>
            <a:r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han sido determinantes. Desde que el Estado dio apertura económica bajo distintos acuerdos de libre comercio, fue necesario estandarizar la </a:t>
            </a:r>
            <a:r>
              <a:rPr b="0" i="0" lang="es-MX" sz="12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contabilidad </a:t>
            </a:r>
            <a:r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y, por ende, los informes financieros con el fin de que </a:t>
            </a:r>
            <a:r>
              <a:rPr lang="es-MX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stos fueran presentados de manera uniforme y comprensible de acuerdo con las normas internacionales de contabilidad.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1041" y="556140"/>
            <a:ext cx="2070477" cy="138100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 txBox="1"/>
          <p:nvPr/>
        </p:nvSpPr>
        <p:spPr>
          <a:xfrm>
            <a:off x="8292539" y="1536598"/>
            <a:ext cx="37540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https://stock.adobe.com/co/search/images?k=estado+colombia&amp;search_type=usertyped&amp;asset_id=90205438</a:t>
            </a:r>
            <a:r>
              <a:rPr lang="es-MX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20912" y="1303398"/>
            <a:ext cx="2475088" cy="163108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"/>
          <p:cNvSpPr txBox="1"/>
          <p:nvPr/>
        </p:nvSpPr>
        <p:spPr>
          <a:xfrm>
            <a:off x="1595432" y="186808"/>
            <a:ext cx="60987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Colombia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3620912" y="831469"/>
            <a:ext cx="60987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Finanzas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5524076" y="2974099"/>
            <a:ext cx="61155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Contabilidad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645244" y="4071279"/>
            <a:ext cx="6858000" cy="385128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p3"/>
          <p:cNvGrpSpPr/>
          <p:nvPr/>
        </p:nvGrpSpPr>
        <p:grpSpPr>
          <a:xfrm>
            <a:off x="980661" y="49882"/>
            <a:ext cx="6175514" cy="3918800"/>
            <a:chOff x="-42401" y="-24097"/>
            <a:chExt cx="6909926" cy="3859056"/>
          </a:xfrm>
        </p:grpSpPr>
        <p:pic>
          <p:nvPicPr>
            <p:cNvPr id="126" name="Google Shape;126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3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rgbClr val="42719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3"/>
          <p:cNvSpPr txBox="1"/>
          <p:nvPr/>
        </p:nvSpPr>
        <p:spPr>
          <a:xfrm>
            <a:off x="8292539" y="757634"/>
            <a:ext cx="3867545" cy="1272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Referencias de imágenes: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645243" y="4559004"/>
            <a:ext cx="696357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esta manera, a partir de </a:t>
            </a:r>
            <a:r>
              <a:rPr lang="es-MX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r>
              <a:rPr lang="es-MX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empresas asumieron este reto de participar en transacciones internacionales por lo que es necesario unificar informes de acuerdo con los estándares contables internacionales.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3070" y="898097"/>
            <a:ext cx="2623877" cy="101806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"/>
          <p:cNvSpPr txBox="1"/>
          <p:nvPr/>
        </p:nvSpPr>
        <p:spPr>
          <a:xfrm>
            <a:off x="8414158" y="1389538"/>
            <a:ext cx="337237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stock.adobe.com/co/search/images?filters%5Bcontent_type%3Aphoto%5D=1&amp;filters%5Bcontent_type%3Aillustration%5D=1&amp;filters%5Bcontent_type%3Azip_vector%5D=1&amp;filters%5Bcontent_type%3Aimage%5D=1&amp;k=empresas+internacionales&amp;order=relevance&amp;price%5B%24%5D=1&amp;safe_search=1&amp;limit=100&amp;search_page=1&amp;search_type=usertyped&amp;acp=&amp;aco=empresas+internacionales&amp;get_facets=0&amp;asset_id=129368234 </a:t>
            </a:r>
            <a:endParaRPr/>
          </a:p>
        </p:txBody>
      </p:sp>
      <p:pic>
        <p:nvPicPr>
          <p:cNvPr id="132" name="Google Shape;13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2414" y="901618"/>
            <a:ext cx="2694605" cy="10023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"/>
          <p:cNvSpPr txBox="1"/>
          <p:nvPr/>
        </p:nvSpPr>
        <p:spPr>
          <a:xfrm>
            <a:off x="8335151" y="2873671"/>
            <a:ext cx="3775045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stock.adobe.com/co/search/images?filters%5Bcontent_type%3Aphoto%5D=1&amp;filters%5Bcontent_type%3Aillustration%5D=1&amp;filters%5Bcontent_type%3Azip_vector%5D=1&amp;filters%5Bcontent_type%3Aimage%5D=1&amp;filters%5Bcontent_type%3Avideo%5D=0&amp;filters%5Bcontent_type%3Atemplate%5D=0&amp;filters%5Bcontent_type%3A3d%5D=0&amp;filters%5Bcontent_type%3Aaudio%5D=0&amp;filters%5Binclude_stock_enterprise%5D=0&amp;filters%5Bis_editorial%5D=0&amp;filters%5Bfree_collection%5D=0&amp;k=finanzas+internacionales&amp;order=relevance&amp;price%5B%24%5D=1&amp;safe_search=1&amp;limit=100&amp;search_page=1&amp;search_type=usertyped&amp;acp=&amp;aco=finanzas+internacionales&amp;get_facets=0&amp;asset_id=502133082 </a:t>
            </a:r>
            <a:endParaRPr/>
          </a:p>
        </p:txBody>
      </p:sp>
      <p:sp>
        <p:nvSpPr>
          <p:cNvPr id="134" name="Google Shape;134;p3"/>
          <p:cNvSpPr txBox="1"/>
          <p:nvPr/>
        </p:nvSpPr>
        <p:spPr>
          <a:xfrm>
            <a:off x="3534562" y="2006608"/>
            <a:ext cx="132266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645244" y="4071279"/>
            <a:ext cx="6858000" cy="385128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4"/>
          <p:cNvGrpSpPr/>
          <p:nvPr/>
        </p:nvGrpSpPr>
        <p:grpSpPr>
          <a:xfrm>
            <a:off x="980661" y="49882"/>
            <a:ext cx="6175514" cy="3918800"/>
            <a:chOff x="-42401" y="-24097"/>
            <a:chExt cx="6909926" cy="3859056"/>
          </a:xfrm>
        </p:grpSpPr>
        <p:pic>
          <p:nvPicPr>
            <p:cNvPr id="143" name="Google Shape;143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4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rgbClr val="42719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8292539" y="757634"/>
            <a:ext cx="3867545" cy="1272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tock.adobe.com/co/search/images?filters%5Bcontent_type%3Aphoto%5D=1&amp;filters%5Bcontent_type%3Aillustration%5D=1&amp;filters%5Bcontent_type%3Azip_vector%5D=1&amp;filters%5Bcontent_type%3Aimage%5D=1&amp;k=BENEFICIOS+ECONOMICOS&amp;order=relevance&amp;safe_search=1&amp;limit=100&amp;search_page=1&amp;search_type=usertyped&amp;acp=&amp;aco=BENEFICIOS+ECONOMICOS&amp;price%5B%24%5D=1&amp;get_facets=0&amp;asset_id=507966750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725647" y="4559004"/>
            <a:ext cx="70173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consiguiente, las finanzas se encargan del </a:t>
            </a:r>
            <a:r>
              <a:rPr b="1" lang="es-MX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objetivo financiero</a:t>
            </a:r>
            <a:r>
              <a:rPr lang="es-MX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este determina la maximización de las </a:t>
            </a:r>
            <a:r>
              <a:rPr b="1" lang="es-MX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utilidades</a:t>
            </a:r>
            <a:r>
              <a:rPr lang="es-MX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el </a:t>
            </a:r>
            <a:r>
              <a:rPr b="1" lang="es-MX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beneficio</a:t>
            </a:r>
            <a:r>
              <a:rPr lang="es-MX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la empresa está obteniendo en un periodo de </a:t>
            </a:r>
            <a:r>
              <a:rPr b="1" lang="es-MX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s-MX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 sus operaciones comerciales específicamente, se interesa singularmente en el </a:t>
            </a:r>
            <a:r>
              <a:rPr b="1" lang="es-MX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incremento</a:t>
            </a:r>
            <a:r>
              <a:rPr lang="es-MX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capital de los inversionistas...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7954" y="511728"/>
            <a:ext cx="5780927" cy="237928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"/>
          <p:cNvSpPr txBox="1"/>
          <p:nvPr/>
        </p:nvSpPr>
        <p:spPr>
          <a:xfrm>
            <a:off x="4961338" y="511728"/>
            <a:ext cx="25078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b="1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-MX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financiero</a:t>
            </a:r>
            <a:endParaRPr/>
          </a:p>
        </p:txBody>
      </p:sp>
      <p:sp>
        <p:nvSpPr>
          <p:cNvPr id="149" name="Google Shape;149;p4"/>
          <p:cNvSpPr txBox="1"/>
          <p:nvPr/>
        </p:nvSpPr>
        <p:spPr>
          <a:xfrm>
            <a:off x="1146039" y="1239959"/>
            <a:ext cx="11360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Utilidades</a:t>
            </a:r>
            <a:endParaRPr/>
          </a:p>
        </p:txBody>
      </p:sp>
      <p:sp>
        <p:nvSpPr>
          <p:cNvPr id="150" name="Google Shape;150;p4"/>
          <p:cNvSpPr txBox="1"/>
          <p:nvPr/>
        </p:nvSpPr>
        <p:spPr>
          <a:xfrm>
            <a:off x="2948923" y="1414787"/>
            <a:ext cx="11360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Beneficio </a:t>
            </a:r>
            <a:endParaRPr/>
          </a:p>
        </p:txBody>
      </p:sp>
      <p:sp>
        <p:nvSpPr>
          <p:cNvPr id="151" name="Google Shape;151;p4"/>
          <p:cNvSpPr txBox="1"/>
          <p:nvPr/>
        </p:nvSpPr>
        <p:spPr>
          <a:xfrm>
            <a:off x="4205347" y="1342906"/>
            <a:ext cx="11360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Tiempo </a:t>
            </a:r>
            <a:endParaRPr/>
          </a:p>
        </p:txBody>
      </p:sp>
      <p:sp>
        <p:nvSpPr>
          <p:cNvPr id="152" name="Google Shape;152;p4"/>
          <p:cNvSpPr txBox="1"/>
          <p:nvPr/>
        </p:nvSpPr>
        <p:spPr>
          <a:xfrm>
            <a:off x="5924263" y="1189017"/>
            <a:ext cx="12941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Incremento</a:t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645244" y="4071279"/>
            <a:ext cx="6858000" cy="385128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5"/>
          <p:cNvGrpSpPr/>
          <p:nvPr/>
        </p:nvGrpSpPr>
        <p:grpSpPr>
          <a:xfrm>
            <a:off x="980661" y="49882"/>
            <a:ext cx="6175514" cy="3918800"/>
            <a:chOff x="-42401" y="-24097"/>
            <a:chExt cx="6909926" cy="3859056"/>
          </a:xfrm>
        </p:grpSpPr>
        <p:pic>
          <p:nvPicPr>
            <p:cNvPr id="161" name="Google Shape;161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5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rgbClr val="42719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5"/>
          <p:cNvSpPr txBox="1"/>
          <p:nvPr/>
        </p:nvSpPr>
        <p:spPr>
          <a:xfrm>
            <a:off x="8292539" y="757634"/>
            <a:ext cx="3867545" cy="1272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Referencias de imágenes: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tock.adobe.com/co/search/images?filters%5Bcontent_type%3Aphoto%5D=1&amp;filters%5Bcontent_type%3Aillustration%5D=1&amp;filters%5Bcontent_type%3Azip_vector%5D=1&amp;filters%5Bcontent_type%3Aimage%5D=1&amp;k=inversiones&amp;order=relevance&amp;price%5B%24%5D=1&amp;safe_search=1&amp;limit=100&amp;search_page=1&amp;search_type=usertyped&amp;acp=&amp;aco=inversiones&amp;get_facets=0&amp;asset_id=491390217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645244" y="4559004"/>
            <a:ext cx="71145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el aumento del beneficio efecto de las </a:t>
            </a:r>
            <a:r>
              <a:rPr b="1" lang="es-MX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decisiones implementadas</a:t>
            </a:r>
            <a:r>
              <a:rPr lang="es-MX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el </a:t>
            </a:r>
            <a:r>
              <a:rPr b="1" lang="es-MX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impacto generado </a:t>
            </a:r>
            <a:r>
              <a:rPr lang="es-MX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 medio al que pertenece, las estrategias a utilizar en la </a:t>
            </a:r>
            <a:r>
              <a:rPr b="1" lang="es-MX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unidad productiva </a:t>
            </a:r>
            <a:r>
              <a:rPr lang="es-MX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generar nuevos </a:t>
            </a:r>
            <a:r>
              <a:rPr b="1" lang="es-MX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recursos financieros</a:t>
            </a:r>
            <a:r>
              <a:rPr lang="es-MX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el uso de éstos en el </a:t>
            </a:r>
            <a:r>
              <a:rPr b="1" lang="es-MX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desempeño empresarial </a:t>
            </a:r>
            <a:r>
              <a:rPr lang="es-MX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la retribución que se genere. </a:t>
            </a:r>
            <a:endParaRPr/>
          </a:p>
        </p:txBody>
      </p:sp>
      <p:pic>
        <p:nvPicPr>
          <p:cNvPr id="165" name="Google Shape;16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6987" y="155406"/>
            <a:ext cx="5455990" cy="3273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5"/>
          <p:cNvSpPr/>
          <p:nvPr/>
        </p:nvSpPr>
        <p:spPr>
          <a:xfrm>
            <a:off x="1476462" y="1174460"/>
            <a:ext cx="973123" cy="24328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decisiones implementadas</a:t>
            </a:r>
            <a:endParaRPr/>
          </a:p>
        </p:txBody>
      </p:sp>
      <p:sp>
        <p:nvSpPr>
          <p:cNvPr id="167" name="Google Shape;167;p5"/>
          <p:cNvSpPr/>
          <p:nvPr/>
        </p:nvSpPr>
        <p:spPr>
          <a:xfrm>
            <a:off x="1963023" y="325181"/>
            <a:ext cx="973123" cy="24328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impacto generado </a:t>
            </a:r>
            <a:endParaRPr/>
          </a:p>
        </p:txBody>
      </p:sp>
      <p:sp>
        <p:nvSpPr>
          <p:cNvPr id="168" name="Google Shape;168;p5"/>
          <p:cNvSpPr/>
          <p:nvPr/>
        </p:nvSpPr>
        <p:spPr>
          <a:xfrm>
            <a:off x="2936146" y="671058"/>
            <a:ext cx="973123" cy="24328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unidad productiva</a:t>
            </a:r>
            <a:endParaRPr sz="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4263005" y="1052820"/>
            <a:ext cx="1097560" cy="24328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recursos financieros</a:t>
            </a:r>
            <a:endParaRPr/>
          </a:p>
        </p:txBody>
      </p:sp>
      <p:sp>
        <p:nvSpPr>
          <p:cNvPr id="170" name="Google Shape;170;p5"/>
          <p:cNvSpPr/>
          <p:nvPr/>
        </p:nvSpPr>
        <p:spPr>
          <a:xfrm>
            <a:off x="5122877" y="411000"/>
            <a:ext cx="1227589" cy="2600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desempeño empresarial</a:t>
            </a:r>
            <a:endParaRPr sz="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5712448" y="1296100"/>
            <a:ext cx="973123" cy="24328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finanzas</a:t>
            </a:r>
            <a:endParaRPr sz="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645244" y="4071279"/>
            <a:ext cx="6858000" cy="385128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6"/>
          <p:cNvGrpSpPr/>
          <p:nvPr/>
        </p:nvGrpSpPr>
        <p:grpSpPr>
          <a:xfrm>
            <a:off x="980661" y="49882"/>
            <a:ext cx="6175514" cy="3918800"/>
            <a:chOff x="-42401" y="-24097"/>
            <a:chExt cx="6909926" cy="3859056"/>
          </a:xfrm>
        </p:grpSpPr>
        <p:pic>
          <p:nvPicPr>
            <p:cNvPr id="180" name="Google Shape;180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6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rgbClr val="42719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6"/>
          <p:cNvSpPr txBox="1"/>
          <p:nvPr/>
        </p:nvSpPr>
        <p:spPr>
          <a:xfrm>
            <a:off x="8292539" y="757634"/>
            <a:ext cx="3867545" cy="1272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Referencias de imágenes: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"/>
          <p:cNvSpPr txBox="1"/>
          <p:nvPr/>
        </p:nvSpPr>
        <p:spPr>
          <a:xfrm>
            <a:off x="826314" y="4559004"/>
            <a:ext cx="7000613" cy="1646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b="1" lang="es-MX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finanzas</a:t>
            </a:r>
            <a:r>
              <a:rPr lang="es-MX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abarcan tres áreas importantes:</a:t>
            </a:r>
            <a:endParaRPr/>
          </a:p>
          <a:p>
            <a:pPr indent="-171450" lvl="0" marL="171450" marR="0" rtl="0" algn="l">
              <a:spcBef>
                <a:spcPts val="23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gestión financiera o uso productivo de los recursos financieros.</a:t>
            </a:r>
            <a:endParaRPr b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23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mercados financieros o transformación de recursos financieros en dinero contante, optimizando las oportunidades que este medio ofrece.</a:t>
            </a:r>
            <a:endParaRPr b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23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s-MX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capitalización de los recursos económicos disponibles. </a:t>
            </a:r>
            <a:endParaRPr b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15"/>
              </a:spcBef>
              <a:spcAft>
                <a:spcPts val="0"/>
              </a:spcAft>
              <a:buNone/>
            </a:pPr>
            <a:br>
              <a:rPr b="0"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4187" y="218225"/>
            <a:ext cx="5788462" cy="315471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6"/>
          <p:cNvSpPr txBox="1"/>
          <p:nvPr/>
        </p:nvSpPr>
        <p:spPr>
          <a:xfrm>
            <a:off x="8221435" y="1424506"/>
            <a:ext cx="3938649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stock.adobe.com/co/search/images?filters%5Bcontent_type%3Aphoto%5D=1&amp;filters%5Bcontent_type%3Aillustration%5D=1&amp;filters%5Bcontent_type%3Azip_vector%5D=1&amp;filters%5Bcontent_type%3Aimage%5D=1&amp;order=relevance&amp;price%5B%24%5D=1&amp;safe_search=1&amp;limit=100&amp;search_page=1&amp;search_type=see-more&amp;acp=&amp;aco=inversiones&amp;serie_id=491390217&amp;get_facets=0&amp;asset_id=359225185</a:t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645244" y="4071279"/>
            <a:ext cx="6858000" cy="385128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7"/>
          <p:cNvGrpSpPr/>
          <p:nvPr/>
        </p:nvGrpSpPr>
        <p:grpSpPr>
          <a:xfrm>
            <a:off x="980661" y="49882"/>
            <a:ext cx="6175514" cy="3918800"/>
            <a:chOff x="-42401" y="-24097"/>
            <a:chExt cx="6909926" cy="3859056"/>
          </a:xfrm>
        </p:grpSpPr>
        <p:pic>
          <p:nvPicPr>
            <p:cNvPr id="194" name="Google Shape;194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7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rgbClr val="42719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7"/>
          <p:cNvSpPr txBox="1"/>
          <p:nvPr/>
        </p:nvSpPr>
        <p:spPr>
          <a:xfrm>
            <a:off x="8292539" y="757634"/>
            <a:ext cx="3867545" cy="1272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tock.adobe.com/co/search/video?filters%5Bcontent_type%3Aphoto%5D=0&amp;filters%5Bcontent_type%3Aillustration%5D=0&amp;filters%5Bcontent_type%3Azip_vector%5D=0&amp;filters%5Bcontent_type%3Aimage%5D=0&amp;filters%5Bcontent_type%3A3d%5D=0&amp;filters%5Bcontent_type%3Atemplate%5D=0&amp;filters%5Bcontent_type%3Avideo%5D=1&amp;k=FINANZAS&amp;order=relevance&amp;safe_search=1&amp;limit=100&amp;search_page=1&amp;search_type=asset-type-change&amp;acp=&amp;aco=FINANZAS&amp;get_facets=0&amp;asset_id=507540473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archivo que se presenta es un vídeo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"/>
          <p:cNvSpPr txBox="1"/>
          <p:nvPr/>
        </p:nvSpPr>
        <p:spPr>
          <a:xfrm>
            <a:off x="645243" y="4559004"/>
            <a:ext cx="722362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finanzas aportan al control de la gestión de los recursos financieros, así como a posibles fugas o imprevistos, sus consecuencias y al planteamiento de estrategias que permitan repercutir el impacto de su ocurrencia. </a:t>
            </a:r>
            <a:b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2214" y="315195"/>
            <a:ext cx="4052407" cy="228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stock.adobe.com/co/search/images?filters%5Bcontent_type%3Aphoto%5D=1&amp;filters%5Bcontent_type%3Aillustration%5D=1&amp;filters%5Bcontent_type%3Azip_vector%5D=1&amp;filters%5Bcontent_type%3Aimage%5D=1&amp;k=productiovdad&amp;order=relevance&amp;safe_search=1&amp;limit=100&amp;search_page=1&amp;search_type=usertyped&amp;acp=&amp;aco=productiovdad&amp;price%5B%24%5D=1&amp;get_facets=0&amp;asset_id=288593632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stock.adobe.com/co/search/images?filters%5Bcontent_type%3Aphoto%5D=1&amp;filters%5Bcontent_type%3Aillustration%5D=1&amp;filters%5Bcontent_type%3Azip_vector%5D=1&amp;filters%5Bcontent_type%3Aimage%5D=1&amp;filters%5Bcontent_type%3Avideo%5D=0&amp;filters%5Bcontent_type%3A3d%5D=0&amp;filters%5Bcontent_type%3Atemplate%5D=0&amp;k=SAISFACCION+CLIENTES&amp;order=relevance&amp;safe_search=1&amp;limit=100&amp;search_page=1&amp;search_type=usertyped&amp;acp=&amp;aco=SAISFACCION+CLIENTES&amp;price%5B%24%5D=1&amp;get_facets=0&amp;asset_id=286536674</a:t>
            </a:r>
            <a:endParaRPr/>
          </a:p>
        </p:txBody>
      </p:sp>
      <p:sp>
        <p:nvSpPr>
          <p:cNvPr id="204" name="Google Shape;204;p8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645244" y="4071279"/>
            <a:ext cx="6858000" cy="385128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8"/>
          <p:cNvGrpSpPr/>
          <p:nvPr/>
        </p:nvGrpSpPr>
        <p:grpSpPr>
          <a:xfrm>
            <a:off x="986487" y="49882"/>
            <a:ext cx="6175514" cy="3918800"/>
            <a:chOff x="-42401" y="-24097"/>
            <a:chExt cx="6909926" cy="3859056"/>
          </a:xfrm>
        </p:grpSpPr>
        <p:pic>
          <p:nvPicPr>
            <p:cNvPr id="207" name="Google Shape;207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8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rgbClr val="42719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8"/>
          <p:cNvSpPr txBox="1"/>
          <p:nvPr/>
        </p:nvSpPr>
        <p:spPr>
          <a:xfrm>
            <a:off x="8292539" y="757634"/>
            <a:ext cx="3867545" cy="1272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Referencias de imágenes: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 txBox="1"/>
          <p:nvPr/>
        </p:nvSpPr>
        <p:spPr>
          <a:xfrm>
            <a:off x="782562" y="4559004"/>
            <a:ext cx="6925113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Cuatro son los objetivos fundamentales de toda organización:</a:t>
            </a:r>
            <a:endParaRPr b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Generar mayor utilidad y robustecer el valor de la inversión.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Producir un incremento en el valor agregado.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Incrementar el grado de satisfacción en clientes y consumidores.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Aumentar su intervención en el mercado.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9154" y="1118837"/>
            <a:ext cx="1249959" cy="65372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8"/>
          <p:cNvSpPr txBox="1"/>
          <p:nvPr/>
        </p:nvSpPr>
        <p:spPr>
          <a:xfrm>
            <a:off x="8292539" y="1393848"/>
            <a:ext cx="364921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stock.adobe.com/co/search/images?filters%5Bcontent_type%3Avideo%5D=0&amp;filters%5Bcontent_type%3Aphoto%5D=1&amp;filters%5Bcontent_type%3Aillustration%5D=1&amp;filters%5Bcontent_type%3Azip_vector%5D=1&amp;filters%5Bcontent_type%3Aimage%5D=1&amp;filters%5Bcontent_type%3A3d%5D=0&amp;filters%5Bcontent_type%3Atemplate%5D=0&amp;k=INCREMENTO+VALOR&amp;order=relevance&amp;safe_search=1&amp;limit=100&amp;search_page=1&amp;search_type=usertyped&amp;acp=&amp;aco=INCREMENTO+VALOR&amp;price%5B%24%5D=1&amp;get_facets=0&amp;asset_id=245521851</a:t>
            </a:r>
            <a:endParaRPr/>
          </a:p>
        </p:txBody>
      </p:sp>
      <p:pic>
        <p:nvPicPr>
          <p:cNvPr id="213" name="Google Shape;21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6402" y="1823865"/>
            <a:ext cx="1249959" cy="72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9959" y="2619447"/>
            <a:ext cx="1182847" cy="78895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8"/>
          <p:cNvSpPr txBox="1"/>
          <p:nvPr/>
        </p:nvSpPr>
        <p:spPr>
          <a:xfrm>
            <a:off x="8292539" y="4697503"/>
            <a:ext cx="364921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stock.adobe.com/co/search/images?filters%5Bcontent_type%3Aphoto%5D=1&amp;filters%5Bcontent_type%3Aillustration%5D=1&amp;filters%5Bcontent_type%3Azip_vector%5D=1&amp;filters%5Bcontent_type%3Aimage%5D=1&amp;filters%5Bcontent_type%3Avideo%5D=0&amp;filters%5Bcontent_type%3A3d%5D=0&amp;filters%5Bcontent_type%3Atemplate%5D=0&amp;k=MERCADO&amp;order=relevance&amp;safe_search=1&amp;limit=100&amp;search_page=1&amp;search_type=usertyped&amp;acp=&amp;aco=MERCADO&amp;price%5B%24%5D=1&amp;get_facets=0&amp;asset_id=127692264</a:t>
            </a:r>
            <a:endParaRPr/>
          </a:p>
        </p:txBody>
      </p:sp>
      <p:pic>
        <p:nvPicPr>
          <p:cNvPr id="216" name="Google Shape;216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1216401" y="290196"/>
            <a:ext cx="1132515" cy="75538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8"/>
          <p:cNvSpPr/>
          <p:nvPr/>
        </p:nvSpPr>
        <p:spPr>
          <a:xfrm>
            <a:off x="2488675" y="349226"/>
            <a:ext cx="2843377" cy="595382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Generar mayor utilidad y robustecer el valor de la inversión.</a:t>
            </a:r>
            <a:endParaRPr/>
          </a:p>
        </p:txBody>
      </p:sp>
      <p:sp>
        <p:nvSpPr>
          <p:cNvPr id="218" name="Google Shape;218;p8"/>
          <p:cNvSpPr/>
          <p:nvPr/>
        </p:nvSpPr>
        <p:spPr>
          <a:xfrm>
            <a:off x="3323565" y="1197748"/>
            <a:ext cx="2843377" cy="595382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Producir un incremento en el valor agregado.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2586726" y="1870901"/>
            <a:ext cx="3184900" cy="724976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Incrementar el grado de satisfacción en clientes y consumidores.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3600624" y="2719423"/>
            <a:ext cx="3184900" cy="724976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9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Aumentar su intervención en el mercado.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/>
          <p:nvPr/>
        </p:nvSpPr>
        <p:spPr>
          <a:xfrm>
            <a:off x="8253350" y="0"/>
            <a:ext cx="3938649" cy="68580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9"/>
          <p:cNvSpPr/>
          <p:nvPr/>
        </p:nvSpPr>
        <p:spPr>
          <a:xfrm>
            <a:off x="8253350" y="0"/>
            <a:ext cx="3938649" cy="742949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Indicaciones para la producción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9"/>
          <p:cNvSpPr/>
          <p:nvPr/>
        </p:nvSpPr>
        <p:spPr>
          <a:xfrm>
            <a:off x="645244" y="4071279"/>
            <a:ext cx="6858000" cy="385128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Audio/ Narración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980661" y="49882"/>
            <a:ext cx="6175514" cy="3918800"/>
            <a:chOff x="-42401" y="-24097"/>
            <a:chExt cx="6909926" cy="3859056"/>
          </a:xfrm>
        </p:grpSpPr>
        <p:pic>
          <p:nvPicPr>
            <p:cNvPr id="229" name="Google Shape;229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2401" y="-24097"/>
              <a:ext cx="6909926" cy="3859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9"/>
            <p:cNvSpPr/>
            <p:nvPr/>
          </p:nvSpPr>
          <p:spPr>
            <a:xfrm>
              <a:off x="92278" y="37223"/>
              <a:ext cx="6677636" cy="3315531"/>
            </a:xfrm>
            <a:prstGeom prst="rect">
              <a:avLst/>
            </a:prstGeom>
            <a:solidFill>
              <a:srgbClr val="D8E2F3"/>
            </a:solidFill>
            <a:ln cap="flat" cmpd="sng" w="12700">
              <a:solidFill>
                <a:srgbClr val="42719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p9"/>
          <p:cNvSpPr txBox="1"/>
          <p:nvPr/>
        </p:nvSpPr>
        <p:spPr>
          <a:xfrm>
            <a:off x="8292539" y="757634"/>
            <a:ext cx="3867545" cy="1272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Referencias de imágenes: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9"/>
          <p:cNvSpPr txBox="1"/>
          <p:nvPr/>
        </p:nvSpPr>
        <p:spPr>
          <a:xfrm>
            <a:off x="734035" y="4559004"/>
            <a:ext cx="6925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ahí la importancia del </a:t>
            </a:r>
            <a:r>
              <a:rPr b="1" lang="es-MX" sz="12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análisis financiero </a:t>
            </a:r>
            <a:r>
              <a:rPr lang="es-MX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surge para estudiar y evaluar el desempeño de la organización basado en las orientaciones del objetivo financiero y que cumplen con su función de presentar ante los directivos los escenarios en que se encuentra inmersa la organización y los que deberá afrontar debido a los rumbos de acción de su elección.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4475" y="757634"/>
            <a:ext cx="5481013" cy="204579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9"/>
          <p:cNvSpPr txBox="1"/>
          <p:nvPr/>
        </p:nvSpPr>
        <p:spPr>
          <a:xfrm>
            <a:off x="8354725" y="1593783"/>
            <a:ext cx="373589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stock.adobe.com/co/search/images?filters%5Bcontent_type%3Aphoto%5D=1&amp;filters%5Bcontent_type%3Aillustration%5D=1&amp;filters%5Bcontent_type%3Azip_vector%5D=1&amp;filters%5Bcontent_type%3Aimage%5D=1&amp;filters%5Bcontent_type%3Avideo%5D=0&amp;filters%5Bcontent_type%3A3d%5D=0&amp;filters%5Bcontent_type%3Atemplate%5D=0&amp;k=EVALUAR&amp;order=relevance&amp;safe_search=1&amp;limit=100&amp;search_page=1&amp;search_type=usertyped&amp;acp=&amp;aco=EVALUAR&amp;price%5B%24%5D=1&amp;get_facets=0</a:t>
            </a:r>
            <a:endParaRPr/>
          </a:p>
        </p:txBody>
      </p:sp>
      <p:sp>
        <p:nvSpPr>
          <p:cNvPr id="235" name="Google Shape;235;p9"/>
          <p:cNvSpPr txBox="1"/>
          <p:nvPr/>
        </p:nvSpPr>
        <p:spPr>
          <a:xfrm>
            <a:off x="2869887" y="380960"/>
            <a:ext cx="59679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Análisis financiero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2022-03-05T17:57:21Z</dcterms:created>
  <dc:creator>Fabian</dc:creator>
</cp:coreProperties>
</file>